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6" r:id="rId2"/>
    <p:sldId id="259" r:id="rId3"/>
    <p:sldId id="258" r:id="rId4"/>
    <p:sldId id="261" r:id="rId5"/>
    <p:sldId id="263" r:id="rId6"/>
    <p:sldId id="262" r:id="rId7"/>
    <p:sldId id="264" r:id="rId8"/>
    <p:sldId id="257" r:id="rId9"/>
    <p:sldId id="260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9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77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10089390" y="1792223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/>
                </a:solidFill>
              </a:defRPr>
            </a:lvl1pPr>
          </a:lstStyle>
          <a:p>
            <a:fld id="{40C403C7-7DDB-4561-ADAD-4716E883582D}" type="datetimeFigureOut">
              <a:rPr lang="en-US" smtClean="0"/>
              <a:t>10/12/2024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8959592" y="3226820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1008" y="292608"/>
            <a:ext cx="838199" cy="767687"/>
          </a:xfrm>
        </p:spPr>
        <p:txBody>
          <a:bodyPr/>
          <a:lstStyle>
            <a:lvl1pPr>
              <a:defRPr sz="2800" b="0" i="0">
                <a:latin typeface="+mj-lt"/>
              </a:defRPr>
            </a:lvl1pPr>
          </a:lstStyle>
          <a:p>
            <a:fld id="{E4CF66AD-59BE-4117-BCA7-EAE093B2F5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6615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966674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6" y="553666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403C7-7DDB-4561-ADAD-4716E883582D}" type="datetimeFigureOut">
              <a:rPr lang="en-US" smtClean="0"/>
              <a:t>10/12/2024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F66AD-59BE-4117-BCA7-EAE093B2F5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7263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063416"/>
            <a:ext cx="8825659" cy="1379755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403C7-7DDB-4561-ADAD-4716E883582D}" type="datetimeFigureOut">
              <a:rPr lang="en-US" smtClean="0"/>
              <a:t>10/12/2024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F66AD-59BE-4117-BCA7-EAE093B2F5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7587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4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6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3" name="TextBox 12"/>
          <p:cNvSpPr txBox="1"/>
          <p:nvPr/>
        </p:nvSpPr>
        <p:spPr>
          <a:xfrm>
            <a:off x="9719438" y="2631815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”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98295" y="591093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0517"/>
            <a:ext cx="8453906" cy="2698249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25772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403C7-7DDB-4561-ADAD-4716E883582D}" type="datetimeFigureOut">
              <a:rPr lang="en-US" smtClean="0"/>
              <a:t>10/12/2024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F66AD-59BE-4117-BCA7-EAE093B2F5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9697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33068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403C7-7DDB-4561-ADAD-4716E883582D}" type="datetimeFigureOut">
              <a:rPr lang="en-US" smtClean="0"/>
              <a:t>10/12/2024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F66AD-59BE-4117-BCA7-EAE093B2F5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0155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17299"/>
            <a:ext cx="312916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4" y="3193561"/>
            <a:ext cx="3129168" cy="283349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2"/>
            <a:ext cx="314538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93561"/>
            <a:ext cx="3145380" cy="283349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6700" y="2617299"/>
            <a:ext cx="3161029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6700" y="3193561"/>
            <a:ext cx="3164719" cy="28334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2" name="Straight Connector 21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403C7-7DDB-4561-ADAD-4716E883582D}" type="datetimeFigureOut">
              <a:rPr lang="en-US" smtClean="0"/>
              <a:t>10/12/2024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F66AD-59BE-4117-BCA7-EAE093B2F5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7798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2" y="4532845"/>
            <a:ext cx="30504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2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3" y="5109107"/>
            <a:ext cx="3050437" cy="91794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537" y="4532846"/>
            <a:ext cx="3046766" cy="651156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3" y="2603500"/>
            <a:ext cx="2691241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8865" y="5184002"/>
            <a:ext cx="3050438" cy="84305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3434" y="4532847"/>
            <a:ext cx="3050438" cy="65115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3434" y="5184001"/>
            <a:ext cx="3050437" cy="843054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388153" y="2603500"/>
            <a:ext cx="0" cy="3517594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801905" y="2603500"/>
            <a:ext cx="0" cy="34925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403C7-7DDB-4561-ADAD-4716E883582D}" type="datetimeFigureOut">
              <a:rPr lang="en-US" smtClean="0"/>
              <a:t>10/12/2024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F66AD-59BE-4117-BCA7-EAE093B2F5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3856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973668"/>
            <a:ext cx="8825660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403C7-7DDB-4561-ADAD-4716E883582D}" type="datetimeFigureOut">
              <a:rPr lang="en-US" smtClean="0"/>
              <a:t>10/12/2024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F66AD-59BE-4117-BCA7-EAE093B2F5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273204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Rectangle 7"/>
            <p:cNvSpPr/>
            <p:nvPr/>
          </p:nvSpPr>
          <p:spPr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76756" y="1278468"/>
            <a:ext cx="1413933" cy="4748589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8"/>
            <a:ext cx="6247546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403C7-7DDB-4561-ADAD-4716E883582D}" type="datetimeFigureOut">
              <a:rPr lang="en-US" smtClean="0"/>
              <a:t>10/12/2024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F66AD-59BE-4117-BCA7-EAE093B2F5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0497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403C7-7DDB-4561-ADAD-4716E883582D}" type="datetimeFigureOut">
              <a:rPr lang="en-US" smtClean="0"/>
              <a:t>10/12/2024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F66AD-59BE-4117-BCA7-EAE093B2F5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4619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677645"/>
            <a:ext cx="4351023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8" y="2677644"/>
            <a:ext cx="3755379" cy="2283823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403C7-7DDB-4561-ADAD-4716E883582D}" type="datetimeFigureOut">
              <a:rPr lang="en-US" smtClean="0"/>
              <a:t>10/12/2024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F66AD-59BE-4117-BCA7-EAE093B2F5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3232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403C7-7DDB-4561-ADAD-4716E883582D}" type="datetimeFigureOut">
              <a:rPr lang="en-US" smtClean="0"/>
              <a:t>10/12/2024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F66AD-59BE-4117-BCA7-EAE093B2F5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5245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0" y="3179762"/>
            <a:ext cx="4825159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403C7-7DDB-4561-ADAD-4716E883582D}" type="datetimeFigureOut">
              <a:rPr lang="en-US" smtClean="0"/>
              <a:t>10/12/2024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F66AD-59BE-4117-BCA7-EAE093B2F5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9286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403C7-7DDB-4561-ADAD-4716E883582D}" type="datetimeFigureOut">
              <a:rPr lang="en-US" smtClean="0"/>
              <a:t>10/12/2024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F66AD-59BE-4117-BCA7-EAE093B2F5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9561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403C7-7DDB-4561-ADAD-4716E883582D}" type="datetimeFigureOut">
              <a:rPr lang="en-US" smtClean="0"/>
              <a:t>10/12/2024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F66AD-59BE-4117-BCA7-EAE093B2F5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1113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295400"/>
            <a:ext cx="2793159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5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2895600"/>
            <a:ext cx="2793158" cy="312927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403C7-7DDB-4561-ADAD-4716E883582D}" type="datetimeFigureOut">
              <a:rPr lang="en-US" smtClean="0"/>
              <a:t>10/12/2024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F66AD-59BE-4117-BCA7-EAE093B2F5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5397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693332"/>
            <a:ext cx="3860260" cy="173566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403C7-7DDB-4561-ADAD-4716E883582D}" type="datetimeFigureOut">
              <a:rPr lang="en-US" smtClean="0"/>
              <a:t>10/12/2024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F66AD-59BE-4117-BCA7-EAE093B2F5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2343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26" name="Rectangle 2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0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3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2603500"/>
            <a:ext cx="8761412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0938" y="639406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40C403C7-7DDB-4561-ADAD-4716E883582D}" type="datetimeFigureOut">
              <a:rPr lang="en-US" smtClean="0"/>
              <a:t>10/12/2024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28358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 b="1" i="0">
                <a:solidFill>
                  <a:schemeClr val="accent1"/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E4CF66AD-59BE-4117-BCA7-EAE093B2F5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1286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app.powerbi.com/groups/me/reports/0820ee9b-76d1-4d34-8ff7-68cc3ab6be56/32f7badea256a1e9e90c?experience=power-bi" TargetMode="Externa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app.powerbi.com/groups/me/reports/0820ee9b-76d1-4d34-8ff7-68cc3ab6be56/bc5a6a09878aabe15055?experience=power-bi" TargetMode="Externa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app.powerbi.com/groups/me/reports/0820ee9b-76d1-4d34-8ff7-68cc3ab6be56/32f7badea256a1e9e90c?experience=power-bi" TargetMode="Externa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app.powerbi.com/groups/me/reports/0820ee9b-76d1-4d34-8ff7-68cc3ab6be56/bc5a6a09878aabe15055?experience=power-bi" TargetMode="Externa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0820ee9b-76d1-4d34-8ff7-68cc3ab6be56/e74e35033512d8c9dbf4?experience=power-bi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0820ee9b-76d1-4d34-8ff7-68cc3ab6be56/89d43b009a68fd064402?experience=power-bi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668F1A4-6DBB-4F0B-A679-6EE5483638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B8DBF1C0-B8F1-4AAC-8704-256BA0E9D6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794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pic>
        <p:nvPicPr>
          <p:cNvPr id="5" name="Picture 4" descr="A bridge over a river with a city in the background&#10;&#10;Description automatically generated">
            <a:extLst>
              <a:ext uri="{FF2B5EF4-FFF2-40B4-BE49-F238E27FC236}">
                <a16:creationId xmlns:a16="http://schemas.microsoft.com/office/drawing/2014/main" id="{93F5CAC3-8F6F-30CE-C062-6198A2FF65C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rcRect t="10677" r="-1" b="17811"/>
          <a:stretch/>
        </p:blipFill>
        <p:spPr>
          <a:xfrm>
            <a:off x="474133" y="474133"/>
            <a:ext cx="11243734" cy="590973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469AB2F-15B0-73CF-55E2-EE6C078D22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4" y="2099733"/>
            <a:ext cx="8827245" cy="267764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Music City Growth Analysis by Building Permits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497C306-7685-B680-F787-85A861EF4D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4" y="4777380"/>
            <a:ext cx="8827245" cy="861420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Why are people moving to music city? Tiffany Conway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70F7E59-C971-4F55-8E3A-1E583B65F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68418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956785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E856BD3-5279-6610-EAD4-647DB4610FF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1298" b="1946"/>
          <a:stretch/>
        </p:blipFill>
        <p:spPr>
          <a:xfrm>
            <a:off x="676656" y="2010922"/>
            <a:ext cx="5647944" cy="484707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6FA6478-5095-E880-B41A-6E2A797FBE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1610" y="365125"/>
            <a:ext cx="3822189" cy="1899912"/>
          </a:xfrm>
        </p:spPr>
        <p:txBody>
          <a:bodyPr>
            <a:normAutofit/>
          </a:bodyPr>
          <a:lstStyle/>
          <a:p>
            <a:r>
              <a:rPr lang="en-US" sz="4000" dirty="0"/>
              <a:t>Change of Nashville 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0BA1F27-7E3F-49B9-D22D-BB34ABDDB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1610" y="2434201"/>
            <a:ext cx="3822189" cy="3742762"/>
          </a:xfrm>
        </p:spPr>
        <p:txBody>
          <a:bodyPr>
            <a:normAutofit/>
          </a:bodyPr>
          <a:lstStyle/>
          <a:p>
            <a:r>
              <a:rPr lang="en-US" sz="2000" dirty="0"/>
              <a:t>Skyline of 2015 verses skyline of 2024 </a:t>
            </a:r>
          </a:p>
          <a:p>
            <a:r>
              <a:rPr lang="en-US" sz="2000" dirty="0"/>
              <a:t>Population continually increasing and with that must build homes to put the new residences  </a:t>
            </a:r>
          </a:p>
          <a:p>
            <a:r>
              <a:rPr lang="en-US" sz="2000" dirty="0"/>
              <a:t>Headquarters in Nashville include Amazon, Oracle, HCA, Community Health Services, Sony, Vanderbilt, and many more </a:t>
            </a:r>
          </a:p>
        </p:txBody>
      </p:sp>
    </p:spTree>
    <p:extLst>
      <p:ext uri="{BB962C8B-B14F-4D97-AF65-F5344CB8AC3E}">
        <p14:creationId xmlns:p14="http://schemas.microsoft.com/office/powerpoint/2010/main" val="27075361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FAE3E5-3650-E652-D1F8-FE84A60B7F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Permit Types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AB701E-2E66-05B5-2849-4339E2E921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Commercial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0B29D1-C122-7274-8657-ACEC7B53A02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47500" lnSpcReduction="20000"/>
          </a:bodyPr>
          <a:lstStyle/>
          <a:p>
            <a:r>
              <a:rPr lang="en-US" dirty="0"/>
              <a:t>CACA = Building Commercial Addition</a:t>
            </a:r>
          </a:p>
          <a:p>
            <a:r>
              <a:rPr lang="en-US" dirty="0"/>
              <a:t>CACF = Building Commercial Foundation</a:t>
            </a:r>
          </a:p>
          <a:p>
            <a:r>
              <a:rPr lang="en-US" dirty="0"/>
              <a:t>CACG =Building Commercial Structural Frame,    </a:t>
            </a:r>
          </a:p>
          <a:p>
            <a:r>
              <a:rPr lang="en-US" dirty="0"/>
              <a:t>CACH= Building Commercial Shell   </a:t>
            </a:r>
          </a:p>
          <a:p>
            <a:r>
              <a:rPr lang="en-US" dirty="0"/>
              <a:t>CACJ = Building Commercial Fire Damage </a:t>
            </a:r>
          </a:p>
          <a:p>
            <a:r>
              <a:rPr lang="en-US" dirty="0"/>
              <a:t>CACK =Building Commercial Roofing/Siding</a:t>
            </a:r>
          </a:p>
          <a:p>
            <a:r>
              <a:rPr lang="en-US" dirty="0"/>
              <a:t>CACL= Building Commercial Rehab Storm Damage </a:t>
            </a:r>
          </a:p>
          <a:p>
            <a:r>
              <a:rPr lang="en-US" dirty="0"/>
              <a:t>CACN=Building Commercial New</a:t>
            </a:r>
          </a:p>
          <a:p>
            <a:r>
              <a:rPr lang="en-US" dirty="0"/>
              <a:t>CACR=Building Commercial Rehab </a:t>
            </a:r>
          </a:p>
          <a:p>
            <a:r>
              <a:rPr lang="en-US" dirty="0"/>
              <a:t>CACS=Building Commercial New Storm Damage </a:t>
            </a:r>
          </a:p>
          <a:p>
            <a:r>
              <a:rPr lang="en-US" dirty="0"/>
              <a:t>CACT=Building Commercial Tenant Finish Out </a:t>
            </a:r>
          </a:p>
          <a:p>
            <a:r>
              <a:rPr lang="en-US" dirty="0"/>
              <a:t>CACP=Building Commercial Change of Contractor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F0F5498-00C4-5C6A-9BCA-B518FAF31FC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Residential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C01E0B7-BAEB-FCF5-473C-3B74A6BEC0BF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47500" lnSpcReduction="20000"/>
          </a:bodyPr>
          <a:lstStyle/>
          <a:p>
            <a:r>
              <a:rPr lang="en-US" dirty="0"/>
              <a:t>CARA= Building Residential Addition</a:t>
            </a:r>
          </a:p>
          <a:p>
            <a:r>
              <a:rPr lang="en-US" dirty="0"/>
              <a:t>CARE= Building Residential Amend Permit</a:t>
            </a:r>
          </a:p>
          <a:p>
            <a:r>
              <a:rPr lang="en-US" dirty="0"/>
              <a:t>CARF=Building Residential Foundation</a:t>
            </a:r>
          </a:p>
          <a:p>
            <a:r>
              <a:rPr lang="en-US" dirty="0"/>
              <a:t>CARK=Building Residential Roofing/Siding</a:t>
            </a:r>
          </a:p>
          <a:p>
            <a:r>
              <a:rPr lang="en-US" dirty="0"/>
              <a:t>CARL= Building Residential Rehab Storm Damage  </a:t>
            </a:r>
          </a:p>
          <a:p>
            <a:r>
              <a:rPr lang="en-US" dirty="0"/>
              <a:t>CARN=Building Residential New</a:t>
            </a:r>
          </a:p>
          <a:p>
            <a:r>
              <a:rPr lang="en-US" dirty="0"/>
              <a:t>CARR=Building Residential Rehab</a:t>
            </a:r>
          </a:p>
          <a:p>
            <a:r>
              <a:rPr lang="en-US" dirty="0"/>
              <a:t>CARS=Building Residential New Storm Damage</a:t>
            </a:r>
          </a:p>
          <a:p>
            <a:r>
              <a:rPr lang="en-US" dirty="0"/>
              <a:t>CART=Building Residential Tenant Finish Out</a:t>
            </a:r>
          </a:p>
          <a:p>
            <a:r>
              <a:rPr lang="en-US" dirty="0"/>
              <a:t>CARP=Building Residential Change of Contractor</a:t>
            </a:r>
          </a:p>
        </p:txBody>
      </p:sp>
    </p:spTree>
    <p:extLst>
      <p:ext uri="{BB962C8B-B14F-4D97-AF65-F5344CB8AC3E}">
        <p14:creationId xmlns:p14="http://schemas.microsoft.com/office/powerpoint/2010/main" val="8641834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D9851-0503-2ED6-94B9-4770B0BB2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Construction costs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F4A769-EE30-D1CE-4531-2C899ABEC9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Commercial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CFD7DD9-2DC4-CD1A-8B97-5F8AB6037F7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Total Construction costs over all permits 916.97 million  </a:t>
            </a:r>
          </a:p>
          <a:p>
            <a:pPr>
              <a:buFontTx/>
              <a:buChar char="-"/>
            </a:pPr>
            <a:r>
              <a:rPr lang="en-US" dirty="0"/>
              <a:t>2021 12.19%, $111,796,047</a:t>
            </a:r>
          </a:p>
          <a:p>
            <a:pPr>
              <a:buFontTx/>
              <a:buChar char="-"/>
            </a:pPr>
            <a:r>
              <a:rPr lang="en-US" dirty="0"/>
              <a:t>2022 28.96%, $265,535,304</a:t>
            </a:r>
          </a:p>
          <a:p>
            <a:pPr>
              <a:buFontTx/>
              <a:buChar char="-"/>
            </a:pPr>
            <a:r>
              <a:rPr lang="en-US" dirty="0"/>
              <a:t>2023 40.67% , $372,973,821</a:t>
            </a:r>
          </a:p>
          <a:p>
            <a:pPr>
              <a:buFontTx/>
              <a:buChar char="-"/>
            </a:pPr>
            <a:r>
              <a:rPr lang="en-US" dirty="0"/>
              <a:t>2024 18.18%, $166,664,089</a:t>
            </a:r>
          </a:p>
          <a:p>
            <a:pPr>
              <a:buFontTx/>
              <a:buChar char="-"/>
            </a:pPr>
            <a:r>
              <a:rPr lang="en-US" dirty="0">
                <a:hlinkClick r:id="rId2"/>
              </a:rPr>
              <a:t>Permits Power BI - Power BI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00000E8-4297-9118-D4DD-5BBE0C2851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6667" y="1069675"/>
            <a:ext cx="5925334" cy="4779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7118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E152F4-A130-3FCC-7D5D-77AC19B55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Commercial Permits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E46EC0-7388-4613-9DB0-C8AB0BD4ED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54953" y="2519576"/>
            <a:ext cx="4227752" cy="3796384"/>
          </a:xfrm>
        </p:spPr>
        <p:txBody>
          <a:bodyPr/>
          <a:lstStyle/>
          <a:p>
            <a:r>
              <a:rPr lang="en-US" dirty="0"/>
              <a:t>Building Commercial Shell is 53.10% </a:t>
            </a:r>
          </a:p>
          <a:p>
            <a:r>
              <a:rPr lang="en-US" dirty="0"/>
              <a:t>Building New makes up 17.94% </a:t>
            </a:r>
          </a:p>
          <a:p>
            <a:r>
              <a:rPr lang="en-US" dirty="0"/>
              <a:t>Building Addition make up 11.85% </a:t>
            </a:r>
          </a:p>
          <a:p>
            <a:r>
              <a:rPr lang="en-US" dirty="0"/>
              <a:t>Building Tenant Finish Out makes up 6.92% </a:t>
            </a:r>
          </a:p>
          <a:p>
            <a:r>
              <a:rPr lang="en-US" dirty="0">
                <a:hlinkClick r:id="rId2"/>
              </a:rPr>
              <a:t>Permits Power BI - Power BI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FA78957-4050-E4A8-26D0-8859D6F446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6011" y="2446129"/>
            <a:ext cx="5470043" cy="4164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8675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D9851-0503-2ED6-94B9-4770B0BB2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Construction costs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F4A769-EE30-D1CE-4531-2C899ABEC9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Residential construction costs 	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CFD7DD9-2DC4-CD1A-8B97-5F8AB6037F7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Total Construction costs over all permits 730.75 million </a:t>
            </a:r>
          </a:p>
          <a:p>
            <a:r>
              <a:rPr lang="en-US" dirty="0"/>
              <a:t>2021 5.39%, $39,375,896</a:t>
            </a:r>
          </a:p>
          <a:p>
            <a:r>
              <a:rPr lang="en-US" dirty="0"/>
              <a:t>2022 28.73%, $209,957,129</a:t>
            </a:r>
          </a:p>
          <a:p>
            <a:r>
              <a:rPr lang="en-US" dirty="0"/>
              <a:t>2023 27.45%, $200,593,327</a:t>
            </a:r>
          </a:p>
          <a:p>
            <a:r>
              <a:rPr lang="en-US" dirty="0"/>
              <a:t>2024 38.43%, $280,825,377</a:t>
            </a:r>
          </a:p>
          <a:p>
            <a:r>
              <a:rPr lang="en-US" dirty="0">
                <a:hlinkClick r:id="rId2"/>
              </a:rPr>
              <a:t>Permits Power BI - Power BI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F371409-9683-B184-6528-D65711E873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2602" y="1615787"/>
            <a:ext cx="4851946" cy="4573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1180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1DFB09-0AC9-3409-8673-F39F0FA686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Residential Permit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82D0A0-755A-963A-79DE-79D11F939F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96696" y="2430011"/>
            <a:ext cx="3282696" cy="13501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Building New Residential 77.59% of the building in the permit types </a:t>
            </a:r>
          </a:p>
          <a:p>
            <a:pPr marL="0" indent="0">
              <a:buNone/>
            </a:pPr>
            <a:r>
              <a:rPr lang="en-US" dirty="0">
                <a:hlinkClick r:id="rId2"/>
              </a:rPr>
              <a:t>Permits Power BI - Power BI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936F02F-6D59-76C3-F430-6730DF2730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2493" y="2403835"/>
            <a:ext cx="5784769" cy="4454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7498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5A992EA8-A2AE-480C-BFF9-7B13464397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0F6F97DA-7406-453D-9AB4-28B0891BB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31D171A9-30C8-4156-8EAF-50888EBE7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C52A6C74-8DC4-4902-962C-0DAFD7F9B5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D34C65DE-5132-426E-9E92-81CB9EFF89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463FE9C4-150E-4C97-A21E-53B7CD261A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F4DD7FA2-5B3A-4DD2-BA1A-735CC86BAA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46" name="Freeform 5">
              <a:extLst>
                <a:ext uri="{FF2B5EF4-FFF2-40B4-BE49-F238E27FC236}">
                  <a16:creationId xmlns:a16="http://schemas.microsoft.com/office/drawing/2014/main" id="{B11D6824-D097-439B-9956-5436E5111A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5669AB50-4CAD-4D10-A09A-A0C01AF9E6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4889F3-E16C-447A-EC4F-418F9897D5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55" y="1241266"/>
            <a:ext cx="3161016" cy="3153753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400" b="0" i="0" kern="1200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Commercial Permits pulled from 8/21 to 8/24 </a:t>
            </a:r>
            <a:r>
              <a:rPr lang="en-US" sz="3400" b="0" i="0" kern="1200" dirty="0">
                <a:solidFill>
                  <a:schemeClr val="bg2"/>
                </a:solidFill>
                <a:latin typeface="+mj-lt"/>
                <a:ea typeface="+mj-ea"/>
                <a:cs typeface="+mj-cs"/>
                <a:hlinkClick r:id="rId3"/>
              </a:rPr>
              <a:t>Permits Power BI - Power BI</a:t>
            </a:r>
            <a:endParaRPr lang="en-US" sz="3400" b="0" i="0" kern="1200" dirty="0">
              <a:solidFill>
                <a:schemeClr val="bg2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68B27BBA-AE99-4D00-A26E-0B49DA4B37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23332" y="396837"/>
            <a:ext cx="7906665" cy="6058999"/>
            <a:chOff x="423332" y="396837"/>
            <a:chExt cx="7906665" cy="6058999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E898DFFC-9C98-4276-B117-1EECD56D16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flipH="1">
              <a:off x="423332" y="402165"/>
              <a:ext cx="678513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52" name="Freeform 5">
              <a:extLst>
                <a:ext uri="{FF2B5EF4-FFF2-40B4-BE49-F238E27FC236}">
                  <a16:creationId xmlns:a16="http://schemas.microsoft.com/office/drawing/2014/main" id="{D9DF6785-2B9D-478C-AB08-3A6258EF7C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400000" flipH="1">
              <a:off x="4616676" y="2801722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" name="Freeform 5">
              <a:extLst>
                <a:ext uri="{FF2B5EF4-FFF2-40B4-BE49-F238E27FC236}">
                  <a16:creationId xmlns:a16="http://schemas.microsoft.com/office/drawing/2014/main" id="{A9C1FA5F-1069-410C-ACE0-A24989171C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677511" flipH="1">
              <a:off x="6459831" y="1826079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9AB7A661-60F1-3CEF-3545-2E7A347D0E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86" y="1819373"/>
            <a:ext cx="7025144" cy="4509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383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1DD029FC-684F-483A-A8BD-1F092BFFB7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EF3C96DD-C9B2-4B53-AEC5-8CB276D3C7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662F19CA-71D7-45F5-9123-CA712C5281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3886C2A0-05BA-4243-B351-00C64563A2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CC87CEB4-8F81-455D-A076-159940550D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BC9FC7F0-1AE4-4459-B8F2-219D7598B9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DD48B9DA-44B2-4334-96CF-D089EFEC9A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3" name="Freeform 5">
              <a:extLst>
                <a:ext uri="{FF2B5EF4-FFF2-40B4-BE49-F238E27FC236}">
                  <a16:creationId xmlns:a16="http://schemas.microsoft.com/office/drawing/2014/main" id="{79089964-B99F-487E-840E-FD3D7E88CC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Freeform 5">
              <a:extLst>
                <a:ext uri="{FF2B5EF4-FFF2-40B4-BE49-F238E27FC236}">
                  <a16:creationId xmlns:a16="http://schemas.microsoft.com/office/drawing/2014/main" id="{EC4611E9-9EAD-44EF-967C-9F3F3066D0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Freeform 5">
              <a:extLst>
                <a:ext uri="{FF2B5EF4-FFF2-40B4-BE49-F238E27FC236}">
                  <a16:creationId xmlns:a16="http://schemas.microsoft.com/office/drawing/2014/main" id="{5916A076-E219-44E3-8EB5-1C04EFCD17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7" name="Rectangle 36">
            <a:extLst>
              <a:ext uri="{FF2B5EF4-FFF2-40B4-BE49-F238E27FC236}">
                <a16:creationId xmlns:a16="http://schemas.microsoft.com/office/drawing/2014/main" id="{D764F0A0-D07C-4159-9427-D25058257D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53BC003-D6B7-4BF0-937D-4A015F6DEB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9027"/>
            <a:ext cx="12192000" cy="6867027"/>
            <a:chOff x="0" y="-2373"/>
            <a:chExt cx="12192000" cy="6867027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4903268C-2C5A-4507-9244-86102327B7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539F7113-C588-46FB-ADDE-55CEC59814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B6481A55-E6DE-4B8B-9847-0230D12F7E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052FD8DB-2F6F-462A-9BF4-1E26C93321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BE52543D-8290-40DE-990A-27CC1992A3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8ECC693B-FBF3-45DD-849C-AC1B1B2905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56515BC8-A1CA-4EB4-81D8-6A891458F7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94608" y="402165"/>
              <a:ext cx="6574058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47" name="Freeform 5">
              <a:extLst>
                <a:ext uri="{FF2B5EF4-FFF2-40B4-BE49-F238E27FC236}">
                  <a16:creationId xmlns:a16="http://schemas.microsoft.com/office/drawing/2014/main" id="{ED9E2ADE-2C74-4E7D-8701-6AE23ABD4D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Freeform 5">
              <a:extLst>
                <a:ext uri="{FF2B5EF4-FFF2-40B4-BE49-F238E27FC236}">
                  <a16:creationId xmlns:a16="http://schemas.microsoft.com/office/drawing/2014/main" id="{B7EBD6DC-7188-4268-9886-6535F41A67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Freeform 5">
              <a:extLst>
                <a:ext uri="{FF2B5EF4-FFF2-40B4-BE49-F238E27FC236}">
                  <a16:creationId xmlns:a16="http://schemas.microsoft.com/office/drawing/2014/main" id="{493CCA32-0C37-4525-8FFC-D62C5EEFBE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0E8DEABF-BA3E-1865-4548-7A26FF266570}"/>
              </a:ext>
            </a:extLst>
          </p:cNvPr>
          <p:cNvSpPr txBox="1"/>
          <p:nvPr/>
        </p:nvSpPr>
        <p:spPr>
          <a:xfrm>
            <a:off x="1154955" y="2120900"/>
            <a:ext cx="3133726" cy="38989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>
                <a:solidFill>
                  <a:schemeClr val="bg1"/>
                </a:solidFill>
              </a:rPr>
              <a:t>Residential Permits pulled 8/21 to 8/24 </a:t>
            </a:r>
            <a:r>
              <a:rPr lang="en-US">
                <a:solidFill>
                  <a:schemeClr val="bg1"/>
                </a:solidFill>
                <a:hlinkClick r:id="rId3"/>
              </a:rPr>
              <a:t>Permits Power BI - Power BI</a:t>
            </a:r>
            <a:endParaRPr lang="en-US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8B365E-9D22-0ED3-1999-21354DF01A1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8008" r="1681" b="-1"/>
          <a:stretch/>
        </p:blipFill>
        <p:spPr>
          <a:xfrm>
            <a:off x="5194607" y="1173105"/>
            <a:ext cx="6391533" cy="4511790"/>
          </a:xfrm>
          <a:prstGeom prst="rect">
            <a:avLst/>
          </a:prstGeom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5014FF2D-4863-43AA-82A7-958E9F743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08097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A3AB87EF-B655-4FFF-8D05-F333AD7F278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255</TotalTime>
  <Words>357</Words>
  <Application>Microsoft Office PowerPoint</Application>
  <PresentationFormat>Widescreen</PresentationFormat>
  <Paragraphs>58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Century Gothic</vt:lpstr>
      <vt:lpstr>Wingdings 3</vt:lpstr>
      <vt:lpstr>Ion Boardroom</vt:lpstr>
      <vt:lpstr>Music City Growth Analysis by Building Permits </vt:lpstr>
      <vt:lpstr>Change of Nashville </vt:lpstr>
      <vt:lpstr>Permit Types </vt:lpstr>
      <vt:lpstr>Construction costs </vt:lpstr>
      <vt:lpstr>Commercial Permits </vt:lpstr>
      <vt:lpstr>Construction costs </vt:lpstr>
      <vt:lpstr>Residential Permit </vt:lpstr>
      <vt:lpstr>Commercial Permits pulled from 8/21 to 8/24 Permits Power BI - Power BI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Tiffany Conway</dc:creator>
  <cp:lastModifiedBy>Tiffany Conway</cp:lastModifiedBy>
  <cp:revision>9</cp:revision>
  <dcterms:created xsi:type="dcterms:W3CDTF">2024-10-12T15:52:22Z</dcterms:created>
  <dcterms:modified xsi:type="dcterms:W3CDTF">2024-10-12T23:11:30Z</dcterms:modified>
</cp:coreProperties>
</file>